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103699"/>
          </a:xfrm>
        </p:spPr>
        <p:txBody>
          <a:bodyPr/>
          <a:lstStyle/>
          <a:p>
            <a:pPr algn="ctr"/>
            <a:r>
              <a:rPr lang="en-GB" dirty="0"/>
              <a:t>ECO-ENERGY &amp; AI FORUM (Green Days)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/>
              <a:t>Theme: </a:t>
            </a:r>
            <a:r>
              <a:rPr lang="en-GB" b="1" dirty="0"/>
              <a:t>Accelerating the Energy Transition and Sustainable Innovation for a Greener Future</a:t>
            </a:r>
          </a:p>
          <a:p>
            <a:r>
              <a:rPr lang="en-GB" dirty="0"/>
              <a:t>🗓 Dates: May 29 – June 2, 2025 (10AM – 2PM)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648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2</a:t>
            </a:r>
            <a:r>
              <a:rPr lang="fr-FR" b="1" dirty="0"/>
              <a:t>. Intelligence Artificielle (IA) &amp; Semences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/>
              <a:t>Rôle : Optimiser la gestion des variétés &amp; renforcer la résilience climatique</a:t>
            </a: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pPr marL="0" indent="0" algn="ctr">
              <a:buNone/>
            </a:pPr>
            <a:r>
              <a:rPr lang="fr-FR" b="1" dirty="0" smtClean="0"/>
              <a:t>Applications</a:t>
            </a:r>
            <a:r>
              <a:rPr lang="fr-FR" dirty="0" smtClean="0"/>
              <a:t> </a:t>
            </a:r>
            <a:r>
              <a:rPr lang="fr-FR" dirty="0"/>
              <a:t>:</a:t>
            </a:r>
          </a:p>
          <a:p>
            <a:r>
              <a:rPr lang="fr-FR" sz="2000" dirty="0"/>
              <a:t>Sélection variétale assistée par données</a:t>
            </a:r>
          </a:p>
          <a:p>
            <a:r>
              <a:rPr lang="fr-FR" sz="2000" dirty="0"/>
              <a:t>Cartographie </a:t>
            </a:r>
            <a:r>
              <a:rPr lang="fr-FR" sz="2000" dirty="0" err="1"/>
              <a:t>agroécologique</a:t>
            </a:r>
            <a:endParaRPr lang="fr-FR" sz="2000" dirty="0"/>
          </a:p>
          <a:p>
            <a:r>
              <a:rPr lang="fr-FR" sz="2000" dirty="0"/>
              <a:t>Drones &amp; capteurs pour détection précoce</a:t>
            </a:r>
          </a:p>
          <a:p>
            <a:r>
              <a:rPr lang="fr-FR" sz="2000" dirty="0"/>
              <a:t>Traçabilité numérique (QR code, </a:t>
            </a:r>
            <a:r>
              <a:rPr lang="fr-FR" sz="2000" dirty="0" err="1"/>
              <a:t>blockchain</a:t>
            </a:r>
            <a:r>
              <a:rPr lang="fr-FR" sz="2000" dirty="0"/>
              <a:t>)</a:t>
            </a:r>
          </a:p>
          <a:p>
            <a:r>
              <a:rPr lang="fr-FR" sz="2000" dirty="0"/>
              <a:t>Prévision de la demande locale</a:t>
            </a:r>
          </a:p>
          <a:p>
            <a:r>
              <a:rPr lang="fr-FR" sz="2000" b="1" dirty="0"/>
              <a:t>Gestion intelligente des banques de </a:t>
            </a:r>
            <a:r>
              <a:rPr lang="fr-FR" sz="2000" b="1" dirty="0" smtClean="0"/>
              <a:t>semences animale et </a:t>
            </a:r>
            <a:r>
              <a:rPr lang="fr-FR" sz="2000" b="1" dirty="0" smtClean="0"/>
              <a:t>végétale</a:t>
            </a:r>
            <a:endParaRPr lang="fr-FR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599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🐄🌿 3. </a:t>
            </a:r>
            <a:r>
              <a:rPr lang="en-GB" dirty="0" err="1"/>
              <a:t>Agropastoral</a:t>
            </a:r>
            <a:r>
              <a:rPr lang="en-GB" dirty="0"/>
              <a:t> Durable &amp; </a:t>
            </a:r>
            <a:r>
              <a:rPr lang="en-GB" dirty="0" err="1"/>
              <a:t>Semences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Apports clés</a:t>
            </a:r>
            <a:r>
              <a:rPr lang="fr-FR" dirty="0"/>
              <a:t>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400" dirty="0"/>
              <a:t>Multiplier des semences </a:t>
            </a:r>
          </a:p>
          <a:p>
            <a:r>
              <a:rPr lang="fr-FR" sz="2400" dirty="0"/>
              <a:t>Améliorer la sécurité alimentaire humaine &amp; animale</a:t>
            </a:r>
          </a:p>
          <a:p>
            <a:r>
              <a:rPr lang="fr-FR" sz="2400" dirty="0"/>
              <a:t>Adapter les semences aux conditions climatiques</a:t>
            </a:r>
          </a:p>
          <a:p>
            <a:r>
              <a:rPr lang="fr-FR" sz="2400" dirty="0"/>
              <a:t>Favoriser l'autonomie des éleveurs/agriculteurs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06642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4</a:t>
            </a:r>
            <a:r>
              <a:rPr lang="fr-FR" b="1" dirty="0"/>
              <a:t>. Banques de Semences </a:t>
            </a:r>
            <a:r>
              <a:rPr lang="fr-FR" b="1" dirty="0" smtClean="0"/>
              <a:t>                   (</a:t>
            </a:r>
            <a:r>
              <a:rPr lang="fr-FR" b="1" dirty="0" err="1"/>
              <a:t>Superms</a:t>
            </a:r>
            <a:r>
              <a:rPr lang="fr-FR" b="1" dirty="0"/>
              <a:t> &amp; Silos)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3919959"/>
          </a:xfrm>
        </p:spPr>
        <p:txBody>
          <a:bodyPr/>
          <a:lstStyle/>
          <a:p>
            <a:pPr marL="0" indent="0" algn="ctr">
              <a:buNone/>
            </a:pPr>
            <a:r>
              <a:rPr lang="fr-FR" sz="2000" b="1" dirty="0"/>
              <a:t>Rôle : Sécuriser, conserver et redistribuer les semences </a:t>
            </a:r>
            <a:r>
              <a:rPr lang="fr-FR" sz="2000" b="1" dirty="0" smtClean="0"/>
              <a:t>locales</a:t>
            </a:r>
          </a:p>
          <a:p>
            <a:pPr marL="0" indent="0" algn="ctr">
              <a:buNone/>
            </a:pPr>
            <a:r>
              <a:rPr lang="fr-FR" sz="2000" dirty="0"/>
              <a:t/>
            </a:r>
            <a:br>
              <a:rPr lang="fr-FR" sz="2000" dirty="0"/>
            </a:br>
            <a:r>
              <a:rPr lang="fr-FR" sz="2000" b="1" dirty="0" smtClean="0"/>
              <a:t>Fonctionnalités</a:t>
            </a:r>
            <a:r>
              <a:rPr lang="fr-FR" sz="2000" dirty="0" smtClean="0"/>
              <a:t> </a:t>
            </a:r>
            <a:r>
              <a:rPr lang="fr-FR" sz="2000" dirty="0"/>
              <a:t>:</a:t>
            </a:r>
          </a:p>
          <a:p>
            <a:r>
              <a:rPr lang="fr-FR" sz="2000" dirty="0"/>
              <a:t>Conservation à température contrôlée (énergie renouvelable)</a:t>
            </a:r>
          </a:p>
          <a:p>
            <a:r>
              <a:rPr lang="fr-FR" sz="2000" dirty="0"/>
              <a:t>Classification intelligente (IA &amp; code QR)</a:t>
            </a:r>
          </a:p>
          <a:p>
            <a:r>
              <a:rPr lang="fr-FR" sz="2000" dirty="0"/>
              <a:t>Réserve stratégique en cas de crise climatique ou sanitaire</a:t>
            </a:r>
          </a:p>
          <a:p>
            <a:r>
              <a:rPr lang="fr-FR" sz="2000" dirty="0"/>
              <a:t>Base pour les échanges communautaires &amp; programmes de replantation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3351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</a:t>
            </a:r>
            <a:r>
              <a:rPr lang="en-GB" dirty="0" smtClean="0"/>
              <a:t>uggestions: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Co-</a:t>
            </a:r>
            <a:r>
              <a:rPr lang="en-GB" dirty="0" err="1" smtClean="0"/>
              <a:t>création</a:t>
            </a:r>
            <a:r>
              <a:rPr lang="en-GB" dirty="0" smtClean="0"/>
              <a:t> </a:t>
            </a:r>
            <a:r>
              <a:rPr lang="en-GB" dirty="0"/>
              <a:t>de </a:t>
            </a:r>
            <a:r>
              <a:rPr lang="en-GB" dirty="0" err="1"/>
              <a:t>projets</a:t>
            </a:r>
            <a:r>
              <a:rPr lang="en-GB" dirty="0"/>
              <a:t> </a:t>
            </a:r>
            <a:r>
              <a:rPr lang="en-GB" dirty="0" smtClean="0"/>
              <a:t>Nord-</a:t>
            </a:r>
            <a:r>
              <a:rPr lang="en-GB" dirty="0" err="1" smtClean="0"/>
              <a:t>Sud</a:t>
            </a:r>
            <a:r>
              <a:rPr lang="en-GB" dirty="0" smtClean="0"/>
              <a:t> (UK-CONGO RDC)</a:t>
            </a:r>
          </a:p>
          <a:p>
            <a:r>
              <a:rPr lang="fr-FR" b="1" dirty="0" smtClean="0"/>
              <a:t>Échange et connections </a:t>
            </a:r>
            <a:r>
              <a:rPr lang="fr-FR" b="1" dirty="0"/>
              <a:t>intergénérationnel solidaire</a:t>
            </a:r>
            <a:r>
              <a:rPr lang="fr-FR" dirty="0"/>
              <a:t> : </a:t>
            </a:r>
            <a:r>
              <a:rPr lang="fr-FR" dirty="0" smtClean="0"/>
              <a:t>en créant un </a:t>
            </a:r>
            <a:r>
              <a:rPr lang="fr-FR" dirty="0"/>
              <a:t>lien humain et technique entre retraités en </a:t>
            </a:r>
            <a:r>
              <a:rPr lang="fr-FR" dirty="0" smtClean="0"/>
              <a:t>Europe (UK) </a:t>
            </a:r>
            <a:r>
              <a:rPr lang="fr-FR" dirty="0"/>
              <a:t>et jeunes en Afrique</a:t>
            </a:r>
            <a:r>
              <a:rPr lang="fr-FR" dirty="0" smtClean="0"/>
              <a:t>.</a:t>
            </a:r>
          </a:p>
          <a:p>
            <a:r>
              <a:rPr lang="fr-FR" dirty="0" smtClean="0"/>
              <a:t>Contribution </a:t>
            </a:r>
            <a:r>
              <a:rPr lang="fr-FR" dirty="0"/>
              <a:t>des seniors à des projets communautaires (forages d’eau, </a:t>
            </a:r>
            <a:r>
              <a:rPr lang="fr-FR" dirty="0" smtClean="0"/>
              <a:t>formation des jeunes dans les domaines technique, agro-écologie, écotechnologies…).</a:t>
            </a:r>
          </a:p>
          <a:p>
            <a:r>
              <a:rPr lang="fr-FR" dirty="0" smtClean="0"/>
              <a:t>Créer une plateforme scientifique (académique, des chercheurs), culturelle, aussi créer une plateforme de jouissance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84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50949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Corrélation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stratégique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entre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l’Écoénergie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l’IA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l’Agropastoral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lang="en-GB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GB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transition </a:t>
            </a:r>
            <a:r>
              <a:rPr lang="en-GB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</a:t>
            </a:r>
            <a:r>
              <a:rPr lang="en-GB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durable et inclusive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708476"/>
            <a:ext cx="8915400" cy="320274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Face aux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changement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climatique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l’insécurité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alimentaire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de la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pauvreté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énergétique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l’intégration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solutions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écologiques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technologiques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agricoles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devient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nécessité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stratégique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le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développement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durable,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particulièrement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Afrique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1907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77368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Corrélation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trois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piliers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284790"/>
            <a:ext cx="9228540" cy="5324354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Écoénergie</a:t>
            </a:r>
            <a:r>
              <a:rPr lang="en-GB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Production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d’énergie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propre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solaire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biomasse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hydro, etc.) pour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alimenter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zones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rurales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agropastorales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tout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réduisant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émissions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CO₂.</a:t>
            </a:r>
            <a:endParaRPr lang="en-GB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Intelligence </a:t>
            </a:r>
            <a:r>
              <a:rPr lang="en-GB" sz="3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Artificielle</a:t>
            </a:r>
            <a:r>
              <a:rPr lang="en-GB" sz="3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Outils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d’aide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la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décision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optimiser :</a:t>
            </a:r>
            <a:endParaRPr lang="en-GB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gestion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cultures &amp;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troupeaux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prévision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météo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irrigation,</a:t>
            </a:r>
            <a:endParaRPr lang="en-GB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surveillance des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écosystèmes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réseaux</a:t>
            </a:r>
            <a:r>
              <a:rPr lang="en-GB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d’énergie</a:t>
            </a:r>
            <a: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GB" sz="3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Agropastoral</a:t>
            </a:r>
            <a:r>
              <a:rPr lang="en-GB" sz="3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GB" sz="3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foresterie</a:t>
            </a:r>
            <a:r>
              <a:rPr lang="en-GB" sz="3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durable</a:t>
            </a:r>
            <a:r>
              <a:rPr lang="en-GB" sz="3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800" dirty="0">
                <a:latin typeface="Segoe UI Symbol" panose="020B0502040204020203" pitchFamily="34" charset="0"/>
                <a:ea typeface="Times New Roman" panose="02020603050405020304" pitchFamily="18" charset="0"/>
                <a:cs typeface="Segoe UI Symbol" panose="020B0502040204020203" pitchFamily="34" charset="0"/>
              </a:rPr>
              <a:t>🌾🐄🌳</a:t>
            </a:r>
            <a: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1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Secteur-clé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pour :</a:t>
            </a:r>
            <a:endParaRPr lang="en-GB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sécurité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alimentaire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GB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régénération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 sols,</a:t>
            </a:r>
            <a:endParaRPr lang="en-GB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création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d’emplois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verts pour les </a:t>
            </a:r>
            <a:r>
              <a:rPr lang="en-GB" sz="29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jeunes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GB" sz="2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femmes et Hommes)</a:t>
            </a:r>
            <a:endParaRPr lang="en-GB" sz="2900" dirty="0"/>
          </a:p>
        </p:txBody>
      </p:sp>
    </p:spTree>
    <p:extLst>
      <p:ext uri="{BB962C8B-B14F-4D97-AF65-F5344CB8AC3E}">
        <p14:creationId xmlns:p14="http://schemas.microsoft.com/office/powerpoint/2010/main" val="252788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7999" y="1720840"/>
            <a:ext cx="809842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Lien synergique </a:t>
            </a:r>
            <a:r>
              <a:rPr lang="fr-FR" dirty="0" smtClean="0"/>
              <a:t>:</a:t>
            </a:r>
          </a:p>
          <a:p>
            <a:endParaRPr lang="fr-FR" dirty="0"/>
          </a:p>
          <a:p>
            <a:r>
              <a:rPr lang="fr-FR" b="1" dirty="0" smtClean="0"/>
              <a:t>L’IA</a:t>
            </a:r>
            <a:r>
              <a:rPr lang="fr-FR" dirty="0" smtClean="0"/>
              <a:t>: alimente </a:t>
            </a:r>
            <a:r>
              <a:rPr lang="fr-FR" dirty="0"/>
              <a:t>les systèmes d’agriculture intelligente. </a:t>
            </a:r>
            <a:r>
              <a:rPr lang="fr-FR" dirty="0" smtClean="0"/>
              <a:t>                                 IA </a:t>
            </a:r>
            <a:r>
              <a:rPr lang="fr-FR" dirty="0"/>
              <a:t>= outil de prédiction, diagnostic, décision</a:t>
            </a:r>
          </a:p>
          <a:p>
            <a:endParaRPr lang="fr-FR" dirty="0" smtClean="0"/>
          </a:p>
          <a:p>
            <a:r>
              <a:rPr lang="fr-FR" b="1" dirty="0" smtClean="0"/>
              <a:t>L’</a:t>
            </a:r>
            <a:r>
              <a:rPr lang="fr-FR" b="1" dirty="0" err="1" smtClean="0"/>
              <a:t>écoénergie</a:t>
            </a:r>
            <a:r>
              <a:rPr lang="fr-FR" b="1" dirty="0" smtClean="0"/>
              <a:t>: </a:t>
            </a:r>
            <a:r>
              <a:rPr lang="fr-FR" dirty="0" smtClean="0"/>
              <a:t> </a:t>
            </a:r>
            <a:r>
              <a:rPr lang="fr-FR" dirty="0"/>
              <a:t>fournit l’électricité pour faire fonctionner les capteurs, drones, stations </a:t>
            </a:r>
            <a:r>
              <a:rPr lang="fr-FR" dirty="0" smtClean="0"/>
              <a:t>météo, pompes les appareil Agropastoraux , systèmes connectés, lumière indépendante…    </a:t>
            </a:r>
          </a:p>
          <a:p>
            <a:endParaRPr lang="fr-FR" dirty="0"/>
          </a:p>
          <a:p>
            <a:r>
              <a:rPr lang="fr-FR" b="1" dirty="0" smtClean="0"/>
              <a:t>L’agropastoral</a:t>
            </a:r>
            <a:r>
              <a:rPr lang="fr-FR" dirty="0" smtClean="0"/>
              <a:t>:  </a:t>
            </a:r>
            <a:r>
              <a:rPr lang="fr-FR" dirty="0"/>
              <a:t>valorise les ressources locales tout en restaurant les écosystèmes. meilleur rendement, moins de pertes, durabilité </a:t>
            </a:r>
          </a:p>
          <a:p>
            <a:r>
              <a:rPr lang="fr-FR" dirty="0"/>
              <a:t>________________________________________</a:t>
            </a:r>
          </a:p>
          <a:p>
            <a:r>
              <a:rPr lang="fr-FR" dirty="0"/>
              <a:t>✅ Objectif commun :</a:t>
            </a:r>
          </a:p>
          <a:p>
            <a:r>
              <a:rPr lang="fr-FR" dirty="0"/>
              <a:t>Créer des territoires ruraux autonomes, résilients, sobres en carbone et connectés à l’économie verte mondiale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9663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Application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concrète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(1) 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Agriculture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intelligente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avec 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38005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•	</a:t>
            </a:r>
            <a:r>
              <a:rPr lang="fr-FR" sz="2400" dirty="0"/>
              <a:t>Diagnostic photo </a:t>
            </a:r>
            <a:r>
              <a:rPr lang="fr-FR" sz="2400" dirty="0" smtClean="0"/>
              <a:t>(ex: </a:t>
            </a:r>
            <a:r>
              <a:rPr lang="fr-FR" sz="2400" dirty="0" err="1" smtClean="0"/>
              <a:t>Plantix</a:t>
            </a:r>
            <a:r>
              <a:rPr lang="fr-FR" sz="2400" dirty="0"/>
              <a:t>, </a:t>
            </a:r>
            <a:r>
              <a:rPr lang="fr-FR" sz="2400" dirty="0" err="1"/>
              <a:t>PlantVillage</a:t>
            </a:r>
            <a:r>
              <a:rPr lang="fr-FR" sz="2400" dirty="0"/>
              <a:t> </a:t>
            </a:r>
            <a:r>
              <a:rPr lang="fr-FR" sz="2400" dirty="0" err="1" smtClean="0"/>
              <a:t>Nuru</a:t>
            </a:r>
            <a:r>
              <a:rPr lang="fr-FR" sz="2400" dirty="0" smtClean="0"/>
              <a:t>,…)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/>
              <a:t>•	Prévision météo, calendrier des </a:t>
            </a:r>
            <a:r>
              <a:rPr lang="fr-FR" sz="2400" dirty="0" smtClean="0"/>
              <a:t>semis</a:t>
            </a:r>
          </a:p>
          <a:p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•	Recommandation de traitement </a:t>
            </a:r>
            <a:r>
              <a:rPr lang="fr-FR" sz="2400" dirty="0" smtClean="0"/>
              <a:t>personnalisé</a:t>
            </a:r>
          </a:p>
          <a:p>
            <a:endParaRPr lang="fr-FR" sz="2400" dirty="0"/>
          </a:p>
          <a:p>
            <a:endParaRPr lang="fr-FR" sz="2400" dirty="0"/>
          </a:p>
          <a:p>
            <a:r>
              <a:rPr lang="fr-FR" sz="2400" dirty="0"/>
              <a:t>•	Optimisation de l’irrigation via capteurs solaires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8498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Application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concrète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(2) 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Élevage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connecté</a:t>
            </a: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et durable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GB" sz="2400" dirty="0"/>
              <a:t>IA pour </a:t>
            </a:r>
            <a:r>
              <a:rPr lang="en-GB" sz="2400" dirty="0" err="1"/>
              <a:t>suivre</a:t>
            </a:r>
            <a:r>
              <a:rPr lang="en-GB" sz="2400" dirty="0"/>
              <a:t> la santé du </a:t>
            </a:r>
            <a:r>
              <a:rPr lang="en-GB" sz="2400" dirty="0" err="1"/>
              <a:t>bétail</a:t>
            </a:r>
            <a:r>
              <a:rPr lang="en-GB" sz="2400" dirty="0"/>
              <a:t> (</a:t>
            </a:r>
            <a:r>
              <a:rPr lang="en-GB" sz="2400" dirty="0" err="1"/>
              <a:t>VetAfrica</a:t>
            </a:r>
            <a:r>
              <a:rPr lang="en-GB" sz="2400" dirty="0" smtClean="0"/>
              <a:t>)</a:t>
            </a:r>
          </a:p>
          <a:p>
            <a:pPr marL="0" lvl="0" indent="0">
              <a:buNone/>
            </a:pPr>
            <a:endParaRPr lang="en-GB" sz="2400" dirty="0"/>
          </a:p>
          <a:p>
            <a:pPr lvl="0"/>
            <a:r>
              <a:rPr lang="en-GB" sz="2400" dirty="0" err="1"/>
              <a:t>Capteurs</a:t>
            </a:r>
            <a:r>
              <a:rPr lang="en-GB" sz="2400" dirty="0"/>
              <a:t> pour </a:t>
            </a:r>
            <a:r>
              <a:rPr lang="en-GB" sz="2400" dirty="0" err="1"/>
              <a:t>température</a:t>
            </a:r>
            <a:r>
              <a:rPr lang="en-GB" sz="2400" dirty="0"/>
              <a:t>, </a:t>
            </a:r>
            <a:r>
              <a:rPr lang="en-GB" sz="2400" dirty="0" err="1"/>
              <a:t>pesée</a:t>
            </a:r>
            <a:r>
              <a:rPr lang="en-GB" sz="2400" dirty="0"/>
              <a:t>, </a:t>
            </a:r>
            <a:r>
              <a:rPr lang="en-GB" sz="2400" dirty="0" smtClean="0"/>
              <a:t>reproduction</a:t>
            </a:r>
          </a:p>
          <a:p>
            <a:pPr marL="0" lvl="0" indent="0">
              <a:buNone/>
            </a:pPr>
            <a:endParaRPr lang="en-GB" sz="2400" dirty="0"/>
          </a:p>
          <a:p>
            <a:r>
              <a:rPr lang="en-GB" sz="2400" dirty="0" err="1"/>
              <a:t>Traçabilité</a:t>
            </a:r>
            <a:r>
              <a:rPr lang="en-GB" sz="2400" dirty="0"/>
              <a:t> </a:t>
            </a:r>
            <a:r>
              <a:rPr lang="en-GB" sz="2400" dirty="0" err="1"/>
              <a:t>animale</a:t>
            </a:r>
            <a:r>
              <a:rPr lang="en-GB" sz="2400" dirty="0"/>
              <a:t> avec IA </a:t>
            </a:r>
            <a:r>
              <a:rPr lang="en-GB" sz="2400" dirty="0" err="1" smtClean="0"/>
              <a:t>faciale</a:t>
            </a:r>
            <a:r>
              <a:rPr lang="en-GB" sz="2400" dirty="0" smtClean="0"/>
              <a:t>  </a:t>
            </a:r>
            <a:r>
              <a:rPr lang="en-GB" sz="2400" dirty="0" err="1"/>
              <a:t>ou</a:t>
            </a:r>
            <a:r>
              <a:rPr lang="en-GB" sz="2400" dirty="0"/>
              <a:t> </a:t>
            </a:r>
            <a:r>
              <a:rPr lang="en-GB" sz="2400" dirty="0" smtClean="0"/>
              <a:t>RFID &lt;</a:t>
            </a:r>
            <a:r>
              <a:rPr lang="fr-FR" sz="2400" b="1" dirty="0" smtClean="0"/>
              <a:t>RFID </a:t>
            </a:r>
            <a:r>
              <a:rPr lang="fr-FR" sz="2400" b="1" dirty="0"/>
              <a:t>(Radio-</a:t>
            </a:r>
            <a:r>
              <a:rPr lang="fr-FR" sz="2400" b="1" dirty="0" err="1"/>
              <a:t>Frequency</a:t>
            </a:r>
            <a:r>
              <a:rPr lang="fr-FR" sz="2400" b="1" dirty="0"/>
              <a:t> Identification</a:t>
            </a:r>
            <a:r>
              <a:rPr lang="fr-FR" sz="2400" b="1" dirty="0" smtClean="0"/>
              <a:t>)&gt; </a:t>
            </a:r>
            <a:r>
              <a:rPr lang="fr-FR" sz="2400" dirty="0" smtClean="0"/>
              <a:t>Le </a:t>
            </a:r>
            <a:r>
              <a:rPr lang="fr-FR" sz="2400" b="1" dirty="0"/>
              <a:t>RFID</a:t>
            </a:r>
            <a:r>
              <a:rPr lang="fr-FR" sz="2400" dirty="0"/>
              <a:t> utilise des </a:t>
            </a:r>
            <a:r>
              <a:rPr lang="fr-FR" sz="2400" b="1" dirty="0"/>
              <a:t>puces électroniques</a:t>
            </a:r>
            <a:r>
              <a:rPr lang="fr-FR" sz="2400" dirty="0"/>
              <a:t> (souvent placées à l’oreille ou sous la peau) qui contiennent un identifiant unique.</a:t>
            </a:r>
          </a:p>
          <a:p>
            <a:pPr lvl="0"/>
            <a:endParaRPr lang="en-GB" sz="2400" dirty="0" smtClean="0"/>
          </a:p>
          <a:p>
            <a:pPr marL="0" lvl="0" indent="0">
              <a:buNone/>
            </a:pPr>
            <a:endParaRPr lang="en-GB" sz="2400" dirty="0"/>
          </a:p>
          <a:p>
            <a:pPr lvl="0"/>
            <a:r>
              <a:rPr lang="en-GB" sz="2400" dirty="0"/>
              <a:t>Fumier → </a:t>
            </a:r>
            <a:r>
              <a:rPr lang="en-GB" sz="2400" dirty="0" err="1"/>
              <a:t>biodigesteurs</a:t>
            </a:r>
            <a:r>
              <a:rPr lang="en-GB" sz="2400" dirty="0"/>
              <a:t> → </a:t>
            </a:r>
            <a:r>
              <a:rPr lang="en-GB" sz="2400" dirty="0" err="1"/>
              <a:t>énergie</a:t>
            </a:r>
            <a:r>
              <a:rPr lang="en-GB" sz="2400" dirty="0"/>
              <a:t> </a:t>
            </a:r>
            <a:r>
              <a:rPr lang="en-GB" sz="2400" dirty="0" err="1"/>
              <a:t>propre</a:t>
            </a:r>
            <a:r>
              <a:rPr lang="en-GB" sz="2400" dirty="0"/>
              <a:t> pour la </a:t>
            </a:r>
            <a:r>
              <a:rPr lang="en-GB" sz="2400" dirty="0" err="1"/>
              <a:t>ferme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44401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Application </a:t>
            </a:r>
            <a:r>
              <a:rPr lang="en-GB" b="1" dirty="0" err="1"/>
              <a:t>concrète</a:t>
            </a:r>
            <a:r>
              <a:rPr lang="en-GB" b="1" dirty="0"/>
              <a:t> </a:t>
            </a:r>
            <a:r>
              <a:rPr lang="en-GB" b="1" dirty="0" smtClean="0"/>
              <a:t>(3) IA </a:t>
            </a:r>
            <a:r>
              <a:rPr lang="en-GB" b="1" dirty="0"/>
              <a:t>&amp; </a:t>
            </a:r>
            <a:r>
              <a:rPr lang="en-GB" b="1" dirty="0" err="1"/>
              <a:t>Données</a:t>
            </a:r>
            <a:r>
              <a:rPr lang="en-GB" b="1" dirty="0"/>
              <a:t> des nappes </a:t>
            </a:r>
            <a:r>
              <a:rPr lang="en-GB" b="1" dirty="0" err="1"/>
              <a:t>P</a:t>
            </a:r>
            <a:r>
              <a:rPr lang="en-GB" b="1" dirty="0" err="1" smtClean="0"/>
              <a:t>hréatiques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24629"/>
            <a:ext cx="9159092" cy="47224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sz="2400" dirty="0" err="1"/>
              <a:t>Cartographie</a:t>
            </a:r>
            <a:r>
              <a:rPr lang="en-GB" sz="2400" dirty="0"/>
              <a:t> IA + satellites (GRACE, Copernicus</a:t>
            </a:r>
            <a:r>
              <a:rPr lang="en-GB" sz="2400" dirty="0" smtClean="0"/>
              <a:t>)</a:t>
            </a:r>
          </a:p>
          <a:p>
            <a:pPr marL="0" lvl="0" indent="0">
              <a:buNone/>
            </a:pPr>
            <a:endParaRPr lang="en-GB" sz="2400" dirty="0"/>
          </a:p>
          <a:p>
            <a:pPr lvl="0"/>
            <a:r>
              <a:rPr lang="en-GB" sz="2400" dirty="0" err="1"/>
              <a:t>Suivi</a:t>
            </a:r>
            <a:r>
              <a:rPr lang="en-GB" sz="2400" dirty="0"/>
              <a:t> temps </a:t>
            </a:r>
            <a:r>
              <a:rPr lang="en-GB" sz="2400" dirty="0" err="1"/>
              <a:t>réel</a:t>
            </a:r>
            <a:r>
              <a:rPr lang="en-GB" sz="2400" dirty="0"/>
              <a:t> des </a:t>
            </a:r>
            <a:r>
              <a:rPr lang="en-GB" sz="2400" dirty="0" err="1"/>
              <a:t>niveaux</a:t>
            </a:r>
            <a:r>
              <a:rPr lang="en-GB" sz="2400" dirty="0"/>
              <a:t> </a:t>
            </a:r>
            <a:r>
              <a:rPr lang="en-GB" sz="2400" dirty="0" err="1" smtClean="0"/>
              <a:t>d’eau</a:t>
            </a:r>
            <a:endParaRPr lang="en-GB" sz="2400" dirty="0" smtClean="0"/>
          </a:p>
          <a:p>
            <a:pPr marL="0" lvl="0" indent="0">
              <a:buNone/>
            </a:pPr>
            <a:endParaRPr lang="en-GB" sz="2400" dirty="0"/>
          </a:p>
          <a:p>
            <a:pPr lvl="0"/>
            <a:r>
              <a:rPr lang="en-GB" sz="2400" dirty="0"/>
              <a:t>Aide au forage intelligent (</a:t>
            </a:r>
            <a:r>
              <a:rPr lang="en-GB" sz="2400" dirty="0" err="1"/>
              <a:t>HydrogeAI</a:t>
            </a:r>
            <a:r>
              <a:rPr lang="en-GB" sz="2400" dirty="0" smtClean="0"/>
              <a:t>)</a:t>
            </a:r>
          </a:p>
          <a:p>
            <a:pPr marL="0" lvl="0" indent="0">
              <a:buNone/>
            </a:pPr>
            <a:endParaRPr lang="en-GB" sz="2400" dirty="0"/>
          </a:p>
          <a:p>
            <a:pPr lvl="0"/>
            <a:r>
              <a:rPr lang="en-GB" sz="2400" dirty="0"/>
              <a:t>Base de </a:t>
            </a:r>
            <a:r>
              <a:rPr lang="en-GB" sz="2400" dirty="0" err="1"/>
              <a:t>données</a:t>
            </a:r>
            <a:r>
              <a:rPr lang="en-GB" sz="2400" dirty="0"/>
              <a:t> </a:t>
            </a:r>
            <a:r>
              <a:rPr lang="en-GB" sz="2400" dirty="0" err="1"/>
              <a:t>communautaire</a:t>
            </a:r>
            <a:r>
              <a:rPr lang="en-GB" sz="2400" dirty="0"/>
              <a:t> accessible via </a:t>
            </a:r>
            <a:r>
              <a:rPr lang="en-GB" sz="2400" dirty="0" smtClean="0"/>
              <a:t>mobile</a:t>
            </a:r>
          </a:p>
          <a:p>
            <a:pPr marL="0" lvl="0" indent="0">
              <a:buNone/>
            </a:pPr>
            <a:endParaRPr lang="en-GB" sz="2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Utilité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Cibler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en-GB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sites de forage de </a:t>
            </a:r>
            <a:r>
              <a:rPr lang="en-GB" sz="2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puits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manière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scientifique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Réduire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échecs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GB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pertes</a:t>
            </a:r>
            <a:r>
              <a:rPr lang="en-GB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temps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58979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/>
              <a:t>Corrélation entre </a:t>
            </a:r>
            <a:r>
              <a:rPr lang="fr-FR" b="1" dirty="0" err="1"/>
              <a:t>Écoénergie</a:t>
            </a:r>
            <a:r>
              <a:rPr lang="fr-FR" b="1" dirty="0"/>
              <a:t>, IA, Agropastoral et la Filière Semencière</a:t>
            </a:r>
            <a:r>
              <a:rPr lang="fr-FR" dirty="0"/>
              <a:t/>
            </a:r>
            <a:br>
              <a:rPr lang="fr-FR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🎯 </a:t>
            </a:r>
            <a:r>
              <a:rPr lang="fr-FR" sz="2400" b="1" dirty="0"/>
              <a:t>Objectif global </a:t>
            </a:r>
            <a:r>
              <a:rPr lang="fr-FR" sz="2400" b="1" dirty="0" smtClean="0"/>
              <a:t>:</a:t>
            </a:r>
          </a:p>
          <a:p>
            <a:pPr marL="0" indent="0">
              <a:buNone/>
            </a:pPr>
            <a:endParaRPr lang="fr-FR" sz="2400" b="1" dirty="0"/>
          </a:p>
          <a:p>
            <a:r>
              <a:rPr lang="fr-FR" sz="2400" dirty="0"/>
              <a:t>Améliorer la production, la qualité, la traçabilité et la résilience climatique des semences agricoles, notamment dans les zones rurales ou </a:t>
            </a:r>
            <a:r>
              <a:rPr lang="fr-FR" sz="2400" dirty="0" smtClean="0"/>
              <a:t>zones </a:t>
            </a:r>
            <a:r>
              <a:rPr lang="fr-FR" sz="2400" dirty="0" smtClean="0"/>
              <a:t>à </a:t>
            </a:r>
            <a:r>
              <a:rPr lang="fr-FR" sz="2400" dirty="0"/>
              <a:t>faible accès énergétique</a:t>
            </a:r>
            <a:r>
              <a:rPr lang="fr-FR" sz="2000" dirty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22830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🔋 1. </a:t>
            </a:r>
            <a:r>
              <a:rPr lang="fr-FR" b="1" dirty="0" err="1"/>
              <a:t>Écoénergie</a:t>
            </a:r>
            <a:r>
              <a:rPr lang="fr-FR" b="1" dirty="0"/>
              <a:t> &amp; Filière Semencière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17225"/>
            <a:ext cx="8915400" cy="42363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Rôle : Fournir l’électricité verte pour moderniser la chaîne semencière</a:t>
            </a:r>
            <a:r>
              <a:rPr lang="fr-FR" dirty="0"/>
              <a:t/>
            </a:r>
            <a:br>
              <a:rPr lang="fr-FR" dirty="0"/>
            </a:br>
            <a:endParaRPr lang="fr-FR" dirty="0" smtClean="0"/>
          </a:p>
          <a:p>
            <a:pPr marL="0" indent="0" algn="ctr">
              <a:buNone/>
            </a:pPr>
            <a:r>
              <a:rPr lang="fr-FR" b="1" dirty="0" smtClean="0"/>
              <a:t>Applications</a:t>
            </a:r>
            <a:r>
              <a:rPr lang="fr-FR" dirty="0" smtClean="0"/>
              <a:t> :</a:t>
            </a:r>
            <a:endParaRPr lang="fr-FR" dirty="0"/>
          </a:p>
          <a:p>
            <a:r>
              <a:rPr lang="fr-FR" sz="2400" dirty="0"/>
              <a:t>Séchage solaire contrôlé 🌞</a:t>
            </a:r>
          </a:p>
          <a:p>
            <a:r>
              <a:rPr lang="fr-FR" sz="2400" dirty="0"/>
              <a:t>Chambres froides solaires ❄️</a:t>
            </a:r>
          </a:p>
          <a:p>
            <a:r>
              <a:rPr lang="fr-FR" sz="2400" dirty="0"/>
              <a:t>Mini-usines/coops rurales renouvelables ⚙️</a:t>
            </a:r>
          </a:p>
          <a:p>
            <a:r>
              <a:rPr lang="fr-FR" sz="2400" dirty="0"/>
              <a:t>Pompes solaires pour irrigation 🚰</a:t>
            </a:r>
          </a:p>
          <a:p>
            <a:r>
              <a:rPr lang="fr-FR" sz="2400" b="1" dirty="0"/>
              <a:t>Énergie pour banques de semences </a:t>
            </a:r>
            <a:r>
              <a:rPr lang="fr-FR" sz="2400" b="1" dirty="0" smtClean="0"/>
              <a:t>(banque de </a:t>
            </a:r>
            <a:r>
              <a:rPr lang="fr-FR" sz="2400" b="1" dirty="0" err="1" smtClean="0"/>
              <a:t>superms</a:t>
            </a:r>
            <a:r>
              <a:rPr lang="fr-FR" sz="2400" b="1" dirty="0" smtClean="0"/>
              <a:t> </a:t>
            </a:r>
            <a:r>
              <a:rPr lang="fr-FR" sz="2400" b="1" dirty="0"/>
              <a:t>&amp; </a:t>
            </a:r>
            <a:r>
              <a:rPr lang="fr-FR" sz="2400" b="1" dirty="0" smtClean="0"/>
              <a:t>silos des graines saines</a:t>
            </a:r>
            <a:endParaRPr lang="fr-FR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542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622</TotalTime>
  <Words>526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Segoe UI Symbol</vt:lpstr>
      <vt:lpstr>Symbol</vt:lpstr>
      <vt:lpstr>Times New Roman</vt:lpstr>
      <vt:lpstr>Wingdings 3</vt:lpstr>
      <vt:lpstr>Wisp</vt:lpstr>
      <vt:lpstr>ECO-ENERGY &amp; AI FORUM (Green Days) 2025</vt:lpstr>
      <vt:lpstr>Corrélation stratégique entre l’Écoénergie, l’IA et l’Agropastoral  Pour une transition verte, durable et inclusive </vt:lpstr>
      <vt:lpstr>Corrélation des trois piliers : </vt:lpstr>
      <vt:lpstr>PowerPoint Presentation</vt:lpstr>
      <vt:lpstr>Application concrète (1) : Agriculture intelligente avec IA</vt:lpstr>
      <vt:lpstr>Application concrète (2) : Élevage connecté et durable</vt:lpstr>
      <vt:lpstr>Application concrète (3) IA &amp; Données des nappes Phréatiques</vt:lpstr>
      <vt:lpstr>Corrélation entre Écoénergie, IA, Agropastoral et la Filière Semencière </vt:lpstr>
      <vt:lpstr>🔋 1. Écoénergie &amp; Filière Semencière</vt:lpstr>
      <vt:lpstr>2. Intelligence Artificielle (IA) &amp; Semences</vt:lpstr>
      <vt:lpstr>🐄🌿 3. Agropastoral Durable &amp; Semences</vt:lpstr>
      <vt:lpstr>4. Banques de Semences                    (Superms &amp; Silos)</vt:lpstr>
      <vt:lpstr>Suggestions: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ECO-ENERGY &amp; AI FORUM (Green Days) 2025</dc:title>
  <dc:creator>RePack by Diakov</dc:creator>
  <cp:lastModifiedBy>RePack by Diakov</cp:lastModifiedBy>
  <cp:revision>23</cp:revision>
  <dcterms:created xsi:type="dcterms:W3CDTF">2025-05-19T11:19:54Z</dcterms:created>
  <dcterms:modified xsi:type="dcterms:W3CDTF">2025-05-26T11:43:49Z</dcterms:modified>
</cp:coreProperties>
</file>